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4" r:id="rId5"/>
    <p:sldId id="265" r:id="rId6"/>
    <p:sldId id="258" r:id="rId7"/>
    <p:sldId id="266" r:id="rId8"/>
    <p:sldId id="259" r:id="rId9"/>
    <p:sldId id="260" r:id="rId10"/>
    <p:sldId id="267" r:id="rId11"/>
    <p:sldId id="268" r:id="rId12"/>
    <p:sldId id="261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564"/>
    <p:restoredTop sz="90902"/>
  </p:normalViewPr>
  <p:slideViewPr>
    <p:cSldViewPr>
      <p:cViewPr varScale="1">
        <p:scale>
          <a:sx n="70" d="100"/>
          <a:sy n="70" d="100"/>
        </p:scale>
        <p:origin x="7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FE19C0-0227-9842-BCC6-699A08217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8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738EE7-2041-CD4D-9F91-F1FDDBA0C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6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69E162-209D-7047-B851-809899BFF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1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69EDED-DB0F-E24F-9BD9-9C2960E3F0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5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FB3226-9744-8243-8837-B6891CF4E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8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179A30-DD8C-3641-9610-5DC864FAF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5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C1838-27BD-DE49-B78E-E90299A371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2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654039-F6C5-2649-8A4C-90A95508D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E91E1-2632-0046-855C-88185F574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4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9CD9DA-6BBC-DE41-A5B0-A6C75F529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9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12A7E7-A011-D74E-AB38-333767996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31398" y="5463061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9512" y="5805264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651169" y="6436481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i="1" dirty="0"/>
              <a:t>Contemporary Tourism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Contemporary Tourism Destination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A613E-488B-79E3-CE03-3E1A737A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1FA1D-4B4C-579B-BE20-ECFE786FF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1200"/>
            <a:ext cx="8640960" cy="4616152"/>
          </a:xfrm>
        </p:spPr>
        <p:txBody>
          <a:bodyPr/>
          <a:lstStyle/>
          <a:p>
            <a:r>
              <a:rPr lang="en-US" dirty="0"/>
              <a:t>Media can have an enormous impact on the perception of place and what is regarded as a tourism resource</a:t>
            </a:r>
          </a:p>
          <a:p>
            <a:r>
              <a:rPr lang="en-US" dirty="0"/>
              <a:t>Role of film and television </a:t>
            </a:r>
            <a:r>
              <a:rPr lang="en-US" dirty="0" err="1"/>
              <a:t>programmes</a:t>
            </a:r>
            <a:r>
              <a:rPr lang="en-US" dirty="0"/>
              <a:t>, e.g., </a:t>
            </a:r>
            <a:r>
              <a:rPr lang="en-US" i="1" dirty="0"/>
              <a:t>Lord of the Rings </a:t>
            </a:r>
            <a:r>
              <a:rPr lang="en-US" dirty="0"/>
              <a:t>and </a:t>
            </a:r>
            <a:r>
              <a:rPr lang="en-US" i="1" dirty="0"/>
              <a:t>The Hobbit </a:t>
            </a:r>
            <a:r>
              <a:rPr lang="en-US" dirty="0"/>
              <a:t>in New Zealand (promoting itself as Middle Earth)</a:t>
            </a:r>
          </a:p>
          <a:p>
            <a:r>
              <a:rPr lang="en-US" dirty="0"/>
              <a:t>Role of books and authors</a:t>
            </a:r>
          </a:p>
          <a:p>
            <a:r>
              <a:rPr lang="en-US" dirty="0"/>
              <a:t>Role of social media and influences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32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874A0-C6D4-BE40-5720-9CCDF3D1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Disasters on Destinations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67F07-BDD5-CFCB-459E-27D3E131C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effects of disasters, e.g., earthquakes, floods, hurricanes, on a destination are not just in terms of infrastructure and people but also in terms of perceptions and image</a:t>
            </a:r>
          </a:p>
          <a:p>
            <a:r>
              <a:rPr lang="en-US" dirty="0"/>
              <a:t>Media coverage of disaster can have long lasting influence on tourist perceptions</a:t>
            </a:r>
          </a:p>
        </p:txBody>
      </p:sp>
    </p:spTree>
    <p:extLst>
      <p:ext uri="{BB962C8B-B14F-4D97-AF65-F5344CB8AC3E}">
        <p14:creationId xmlns:p14="http://schemas.microsoft.com/office/powerpoint/2010/main" val="1588410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attract tourists destinations need:</a:t>
            </a:r>
          </a:p>
          <a:p>
            <a:pPr lvl="1"/>
            <a:r>
              <a:rPr lang="en-US" dirty="0"/>
              <a:t>Physical and cultural attractions</a:t>
            </a:r>
          </a:p>
          <a:p>
            <a:pPr lvl="1"/>
            <a:r>
              <a:rPr lang="en-US" dirty="0"/>
              <a:t>Facilities and services</a:t>
            </a:r>
          </a:p>
          <a:p>
            <a:pPr lvl="1"/>
            <a:r>
              <a:rPr lang="en-US" dirty="0"/>
              <a:t>Infrastructure</a:t>
            </a:r>
          </a:p>
          <a:p>
            <a:pPr lvl="1"/>
            <a:r>
              <a:rPr lang="en-US" dirty="0"/>
              <a:t>Information services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D46B-4152-4B48-34AE-605420FF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02795-8C15-A4DF-5B40-CF98CCF39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352928" cy="4688160"/>
          </a:xfrm>
        </p:spPr>
        <p:txBody>
          <a:bodyPr/>
          <a:lstStyle/>
          <a:p>
            <a:r>
              <a:rPr lang="en-US" dirty="0"/>
              <a:t>Different definitions of destinations exist at different scales</a:t>
            </a:r>
          </a:p>
          <a:p>
            <a:r>
              <a:rPr lang="en-US" dirty="0"/>
              <a:t>Place as a key concept with respect to destinations</a:t>
            </a:r>
          </a:p>
          <a:p>
            <a:r>
              <a:rPr lang="en-US" dirty="0"/>
              <a:t>Importance of sense of place</a:t>
            </a:r>
          </a:p>
          <a:p>
            <a:r>
              <a:rPr lang="en-US" dirty="0"/>
              <a:t>Resources can take many forms and are dynamic</a:t>
            </a:r>
          </a:p>
          <a:p>
            <a:r>
              <a:rPr lang="en-US" dirty="0"/>
              <a:t>Attractions are a specific type of resource</a:t>
            </a:r>
          </a:p>
        </p:txBody>
      </p:sp>
    </p:spTree>
    <p:extLst>
      <p:ext uri="{BB962C8B-B14F-4D97-AF65-F5344CB8AC3E}">
        <p14:creationId xmlns:p14="http://schemas.microsoft.com/office/powerpoint/2010/main" val="12013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96544"/>
          </a:xfrm>
        </p:spPr>
        <p:txBody>
          <a:bodyPr/>
          <a:lstStyle/>
          <a:p>
            <a:r>
              <a:rPr lang="en-US" sz="2800" dirty="0"/>
              <a:t>Understand the core elements in the destination concept</a:t>
            </a:r>
          </a:p>
          <a:p>
            <a:r>
              <a:rPr lang="en-US" sz="2800" dirty="0"/>
              <a:t>Identify the key elements that make up ‘place’ </a:t>
            </a:r>
          </a:p>
          <a:p>
            <a:r>
              <a:rPr lang="en-US" sz="2800" dirty="0"/>
              <a:t>Understand different concepts of </a:t>
            </a:r>
            <a:r>
              <a:rPr lang="en-US" sz="2800" dirty="0" err="1"/>
              <a:t>scapes</a:t>
            </a:r>
            <a:endParaRPr lang="en-US" sz="2800" dirty="0"/>
          </a:p>
          <a:p>
            <a:r>
              <a:rPr lang="en-US" sz="2800" dirty="0"/>
              <a:t>Understand the concept of a tourism resource and its dynamic nature</a:t>
            </a:r>
          </a:p>
          <a:p>
            <a:r>
              <a:rPr lang="en-US" sz="2800" dirty="0" err="1"/>
              <a:t>Recognise</a:t>
            </a:r>
            <a:r>
              <a:rPr lang="en-US" sz="2800" dirty="0"/>
              <a:t> the cultural basis for tourism resources and attractions</a:t>
            </a:r>
          </a:p>
          <a:p>
            <a:r>
              <a:rPr lang="en-US" sz="2800" dirty="0"/>
              <a:t>Appreciate the challenges facing DMOS with respect to controlling the destination product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Destinations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core of tourism</a:t>
            </a:r>
          </a:p>
          <a:p>
            <a:r>
              <a:rPr lang="en-US" dirty="0"/>
              <a:t>Most important yet complex aspect of tourism – numerous different interpretations</a:t>
            </a:r>
          </a:p>
          <a:p>
            <a:r>
              <a:rPr lang="en-US" dirty="0"/>
              <a:t>Different scales but ultimately connected to a location or place</a:t>
            </a:r>
          </a:p>
          <a:p>
            <a:r>
              <a:rPr lang="en-US" dirty="0"/>
              <a:t>Exist because they are visited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6DF-328B-68D3-466F-8F6330759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2472B-56DA-22E0-23A0-B086A01FF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Destinations can be understood as places</a:t>
            </a:r>
          </a:p>
          <a:p>
            <a:r>
              <a:rPr lang="en-US" dirty="0"/>
              <a:t>Three meanings of place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Locale</a:t>
            </a:r>
          </a:p>
          <a:p>
            <a:pPr lvl="1"/>
            <a:r>
              <a:rPr lang="en-US" dirty="0"/>
              <a:t>Sense of place</a:t>
            </a:r>
          </a:p>
        </p:txBody>
      </p:sp>
    </p:spTree>
    <p:extLst>
      <p:ext uri="{BB962C8B-B14F-4D97-AF65-F5344CB8AC3E}">
        <p14:creationId xmlns:p14="http://schemas.microsoft.com/office/powerpoint/2010/main" val="346704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784976" cy="5400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pecific point on the earth’s surface</a:t>
            </a:r>
          </a:p>
          <a:p>
            <a:r>
              <a:rPr lang="en-NZ" dirty="0"/>
              <a:t>Mapping</a:t>
            </a:r>
          </a:p>
          <a:p>
            <a:r>
              <a:rPr lang="en-US" dirty="0"/>
              <a:t>The location of where somewhere is in relation to other places will determine how relatively accessible it is and therefore its potential market for visitors.</a:t>
            </a:r>
          </a:p>
        </p:txBody>
      </p:sp>
    </p:spTree>
    <p:extLst>
      <p:ext uri="{BB962C8B-B14F-4D97-AF65-F5344CB8AC3E}">
        <p14:creationId xmlns:p14="http://schemas.microsoft.com/office/powerpoint/2010/main" val="255037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/>
              <a:t>Locale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784976" cy="5400600"/>
          </a:xfrm>
        </p:spPr>
        <p:txBody>
          <a:bodyPr/>
          <a:lstStyle/>
          <a:p>
            <a:r>
              <a:rPr lang="en-US" dirty="0"/>
              <a:t>The material or physical setting for people’s daily social relations, actions and interactions – different settings and </a:t>
            </a:r>
            <a:r>
              <a:rPr lang="en-US" dirty="0" err="1"/>
              <a:t>scapes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Landscapes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Streetscapes/townscapes</a:t>
            </a:r>
          </a:p>
          <a:p>
            <a:pPr lvl="1">
              <a:lnSpc>
                <a:spcPct val="90000"/>
              </a:lnSpc>
            </a:pPr>
            <a:r>
              <a:rPr lang="en-US" i="1" dirty="0" err="1"/>
              <a:t>Servicescapes</a:t>
            </a:r>
            <a:r>
              <a:rPr lang="en-US" i="1" dirty="0"/>
              <a:t> </a:t>
            </a:r>
            <a:r>
              <a:rPr lang="en-US" dirty="0"/>
              <a:t>– often within structures</a:t>
            </a:r>
          </a:p>
          <a:p>
            <a:pPr lvl="1">
              <a:lnSpc>
                <a:spcPct val="90000"/>
              </a:lnSpc>
            </a:pPr>
            <a:r>
              <a:rPr lang="en-US" i="1" dirty="0" err="1"/>
              <a:t>Experiencescapes</a:t>
            </a:r>
            <a:r>
              <a:rPr lang="en-US" dirty="0"/>
              <a:t> – as part of the experience economy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/>
              <a:t>Sense of Place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784976" cy="5400600"/>
          </a:xfrm>
        </p:spPr>
        <p:txBody>
          <a:bodyPr/>
          <a:lstStyle/>
          <a:p>
            <a:r>
              <a:rPr lang="en-US" i="1" dirty="0"/>
              <a:t>Sense of place</a:t>
            </a:r>
            <a:r>
              <a:rPr lang="en-US" dirty="0"/>
              <a:t>: the subjective, personal and emotional attachments and relationships people have to a place</a:t>
            </a:r>
          </a:p>
          <a:p>
            <a:r>
              <a:rPr lang="en-US" dirty="0"/>
              <a:t>How people feel about the physical and social dimensions of a place</a:t>
            </a:r>
          </a:p>
          <a:p>
            <a:r>
              <a:rPr lang="en-US" dirty="0"/>
              <a:t>Feelings about and relationships to destinations are extremely important for tourists.</a:t>
            </a:r>
          </a:p>
          <a:p>
            <a:r>
              <a:rPr lang="en-US" dirty="0"/>
              <a:t>Sense of place is also related to place branding and concept of terroir</a:t>
            </a:r>
          </a:p>
        </p:txBody>
      </p:sp>
    </p:spTree>
    <p:extLst>
      <p:ext uri="{BB962C8B-B14F-4D97-AF65-F5344CB8AC3E}">
        <p14:creationId xmlns:p14="http://schemas.microsoft.com/office/powerpoint/2010/main" val="238404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Base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712968" cy="4824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‘</a:t>
            </a:r>
            <a:r>
              <a:rPr lang="en-US" dirty="0"/>
              <a:t>That component of the environment which either attracts the tourist and/or provides the infrastructure necessary for the tourist experience</a:t>
            </a:r>
            <a:r>
              <a:rPr lang="ja-JP" altLang="en-US" dirty="0"/>
              <a:t>’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Can be scarce or free</a:t>
            </a:r>
          </a:p>
          <a:p>
            <a:pPr>
              <a:lnSpc>
                <a:spcPct val="90000"/>
              </a:lnSpc>
            </a:pPr>
            <a:r>
              <a:rPr lang="en-US" dirty="0"/>
              <a:t>Has to have utility value</a:t>
            </a:r>
          </a:p>
          <a:p>
            <a:pPr>
              <a:lnSpc>
                <a:spcPct val="90000"/>
              </a:lnSpc>
            </a:pPr>
            <a:r>
              <a:rPr lang="en-US" dirty="0"/>
              <a:t>Attractions are a specific type of resource </a:t>
            </a:r>
          </a:p>
          <a:p>
            <a:pPr>
              <a:lnSpc>
                <a:spcPct val="90000"/>
              </a:lnSpc>
            </a:pPr>
            <a:r>
              <a:rPr lang="en-US" dirty="0"/>
              <a:t>What constitutes a resource is culturally determined by the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Therefore can change over 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40960" cy="4824536"/>
          </a:xfrm>
        </p:spPr>
        <p:txBody>
          <a:bodyPr/>
          <a:lstStyle/>
          <a:p>
            <a:r>
              <a:rPr lang="en-US" dirty="0"/>
              <a:t>Specific type of resource</a:t>
            </a:r>
          </a:p>
          <a:p>
            <a:r>
              <a:rPr lang="en-US" dirty="0"/>
              <a:t>Often classified by</a:t>
            </a:r>
          </a:p>
          <a:p>
            <a:pPr lvl="1"/>
            <a:r>
              <a:rPr lang="en-US" dirty="0"/>
              <a:t>Cultural/manmade</a:t>
            </a:r>
          </a:p>
          <a:p>
            <a:pPr lvl="1"/>
            <a:r>
              <a:rPr lang="en-US" dirty="0"/>
              <a:t>Natural</a:t>
            </a:r>
          </a:p>
          <a:p>
            <a:r>
              <a:rPr lang="en-US" dirty="0"/>
              <a:t>Resources can be dynamic</a:t>
            </a:r>
          </a:p>
          <a:p>
            <a:r>
              <a:rPr lang="en-US" dirty="0"/>
              <a:t>Changes in taste or perception</a:t>
            </a:r>
          </a:p>
          <a:p>
            <a:pPr lvl="1"/>
            <a:r>
              <a:rPr lang="en-US" dirty="0"/>
              <a:t>Example of wild nature</a:t>
            </a:r>
          </a:p>
          <a:p>
            <a:pPr lvl="1"/>
            <a:r>
              <a:rPr lang="en-US" dirty="0"/>
              <a:t>Example of sunbathing and having a suntan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501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Blank Presentation</vt:lpstr>
      <vt:lpstr>Contemporary Tourism</vt:lpstr>
      <vt:lpstr>Lecture Objectives</vt:lpstr>
      <vt:lpstr>Destinations</vt:lpstr>
      <vt:lpstr>Place</vt:lpstr>
      <vt:lpstr>Location</vt:lpstr>
      <vt:lpstr>Locale</vt:lpstr>
      <vt:lpstr>Sense of Place</vt:lpstr>
      <vt:lpstr>Resource Base</vt:lpstr>
      <vt:lpstr>Attractions</vt:lpstr>
      <vt:lpstr>Media and Resources</vt:lpstr>
      <vt:lpstr>Effect of Disasters on Destinations</vt:lpstr>
      <vt:lpstr>Requirements</vt:lpstr>
      <vt:lpstr>Summary of Key Points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12</cp:revision>
  <dcterms:created xsi:type="dcterms:W3CDTF">2007-08-18T14:24:50Z</dcterms:created>
  <dcterms:modified xsi:type="dcterms:W3CDTF">2023-01-07T15:15:40Z</dcterms:modified>
</cp:coreProperties>
</file>